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DM Sans Medium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Helvetica Neue Light"/>
      <p:regular r:id="rId58"/>
      <p:bold r:id="rId59"/>
      <p:italic r:id="rId60"/>
      <p:boldItalic r:id="rId61"/>
    </p:embeddedFont>
    <p:embeddedFont>
      <p:font typeface="DM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3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3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DMSans-regular.fntdata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DMSans-italic.fntdata"/><Relationship Id="rId63" Type="http://schemas.openxmlformats.org/officeDocument/2006/relationships/font" Target="fonts/DM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DM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Medium-bold.fntdata"/><Relationship Id="rId50" Type="http://schemas.openxmlformats.org/officeDocument/2006/relationships/font" Target="fonts/DMSansMedium-regular.fntdata"/><Relationship Id="rId53" Type="http://schemas.openxmlformats.org/officeDocument/2006/relationships/font" Target="fonts/DMSansMedium-boldItalic.fntdata"/><Relationship Id="rId52" Type="http://schemas.openxmlformats.org/officeDocument/2006/relationships/font" Target="fonts/DMSansMedium-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13c9d1b815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13c9d1b815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534ba3f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534ba3f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534ba3f8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534ba3f8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54e502b2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54e502b2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54e502b2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54e502b2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534ba3f8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534ba3f8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534ba3f8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534ba3f8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534ba3f8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534ba3f8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5618bfe0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5618bfe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534ba3f8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534ba3f8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54e502b2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54e502b2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1a0b21555d_2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1a0b21555d_2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534ba3f8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534ba3f8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conceptual de araña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534ba3f8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534ba3f8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54e502b24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54e502b24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534ba3f8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534ba3f8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54e502b2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54e502b2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54e502b24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54e502b24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4e502b2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54e502b2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54e502b24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54e502b24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54e502b24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454e502b2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54bb0325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54bb0325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e8b849c03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e8b849c0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d8ab2ab7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d8ab2ab7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4bb0325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54bb0325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54bb0325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454bb0325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54e502b2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454e502b2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454bb0325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454bb0325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b6ac219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db6ac21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8303766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8303766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8303766f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8303766f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eb5a9f3a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eb5a9f3a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82ef8c27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82ef8c27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d8ab2ab7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d8ab2ab7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Indican aquello que se pretende que el estudiante logre con la clase.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c85a42a2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c85a42a2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c85a42a20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c85a42a20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eb5a9f3a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eb5a9f3a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eb5a9f3a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eb5a9f3a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0f2b7106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0f2b7106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d869e21d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d869e21d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c704f31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c704f31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82ef8c2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82ef8c2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7369ffd2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7369ffd2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534ba3f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534ba3f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hyperlink" Target="https://docs.google.com/presentation/d/1ywO8sH-Tm2JmUYkZUhN56OEItFGJG-dBcwwfpjORf1w/edit#slide=id.g113ef325465_0_35" TargetMode="External"/><Relationship Id="rId5" Type="http://schemas.openxmlformats.org/officeDocument/2006/relationships/hyperlink" Target="https://docs.google.com/presentation/d/1IFEaKiHkyZGsrF6rFA-TFFnnRacaKWrus79unKWIOk0/edit#slide=id.gf48a4f4df5_0_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mozilla.org/es/docs/Web/Events" TargetMode="External"/><Relationship Id="rId10" Type="http://schemas.openxmlformats.org/officeDocument/2006/relationships/hyperlink" Target="https://developer.mozilla.org/es/docs/Learn/JavaScript/Building_blocks/Eventos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hyperlink" Target="https://es.javascript.info/introduction-browser-events" TargetMode="External"/><Relationship Id="rId9" Type="http://schemas.openxmlformats.org/officeDocument/2006/relationships/hyperlink" Target="https://developer.mozilla.org/es/docs/Learn/JavaScript/Building_blocks/Eventos" TargetMode="External"/><Relationship Id="rId5" Type="http://schemas.openxmlformats.org/officeDocument/2006/relationships/hyperlink" Target="https://es.javascript.info/default-browser-action" TargetMode="External"/><Relationship Id="rId6" Type="http://schemas.openxmlformats.org/officeDocument/2006/relationships/hyperlink" Target="https://es.javascript.info/events-change-input" TargetMode="External"/><Relationship Id="rId7" Type="http://schemas.openxmlformats.org/officeDocument/2006/relationships/hyperlink" Target="https://es.javascript.info/events-change-input" TargetMode="External"/><Relationship Id="rId8" Type="http://schemas.openxmlformats.org/officeDocument/2006/relationships/hyperlink" Target="https://es.javascript.info/forms-submit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3655975" y="2541075"/>
            <a:ext cx="229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funciona?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Hay que entender que los eventos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suceden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constantemente en el navegador.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JavaScript lo que nos permite hacer es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scuchar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eventos sobre elementos seleccionados. 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escuchamos el evento que esperamos, se ejecuta la función que definimos en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respuesta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esta escucha se la denomina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event listener.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definir eventos en JS?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531545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Opción 1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5315450" y="1855950"/>
            <a:ext cx="3353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addEventListener()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permite definir qué evento escuchar sobre cualquier elemento seleccionado.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primer parámetro corresponde al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nombre del evento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el segundo a la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función de respuesta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0" y="468275"/>
            <a:ext cx="5191800" cy="412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</a:t>
            </a:r>
            <a:r>
              <a:rPr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console.</a:t>
            </a:r>
            <a:r>
              <a:rPr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evento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531545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Opción 2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5315450" y="1855950"/>
            <a:ext cx="3353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Emplear una propiedad del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nodo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para definir la respuesta al evento. Las propiedades se identifican con el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nombre del evento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el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prefijo on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es posible emplear funciones anónimas para definir los manejadores de eventos.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0" y="674875"/>
            <a:ext cx="5179200" cy="34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boton.onclick 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{console.</a:t>
            </a:r>
            <a:r>
              <a:rPr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2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Opción 3: Sintaxis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Determinar el evento especificando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manejador de evento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 el atributo de una etiqueta HTML. La denominación del atributo es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idéntica al de la propiedad de la opción 2 (prefijo on).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función puede declararse entre la comillas o bien tomarse una referencia existen en el script.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474450" y="3464875"/>
            <a:ext cx="8195100" cy="86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CLICK2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3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);" /&gt;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¿Y cuál conviene usar?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649500" y="239786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Las opciones 1 y 2 son las recomendadas. 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bien se pueden presentar casos de aplicación específicos (por ejemplo, en la opción 1 el nombre del evento puede venir de una variable al usar la propiedad, y esto no puede hacerse en la 2), se identifican como formas de definición de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eventos equivalentes.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4">
            <a:alphaModFix/>
          </a:blip>
          <a:srcRect b="0" l="22889" r="24077" t="0"/>
          <a:stretch/>
        </p:blipFill>
        <p:spPr>
          <a:xfrm>
            <a:off x="0" y="0"/>
            <a:ext cx="36170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875" y="468275"/>
            <a:ext cx="2923973" cy="41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¿Y cuál conviene usar?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 opción 3, aunque es de fácil implementación, no es recomendada para proyectos en producción.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se considera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buena práctica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declarar funciones y código JavaScript dentro del HTML.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775" y="466559"/>
            <a:ext cx="2923975" cy="412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practicar lo visto! </a:t>
            </a:r>
            <a:r>
              <a:rPr b="1" lang="es" sz="25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5" name="Google Shape;205;p31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06" name="Google Shape;206;p3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7" name="Google Shape;207;p31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31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Eventos más comunes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Eventos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1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10. 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" name="Google Shape;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2321200" y="1622600"/>
            <a:ext cx="4359000" cy="531000"/>
          </a:xfrm>
          <a:prstGeom prst="rect">
            <a:avLst/>
          </a:prstGeom>
          <a:solidFill>
            <a:srgbClr val="2728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Eventos más comunes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25" name="Google Shape;225;p34"/>
          <p:cNvCxnSpPr/>
          <p:nvPr/>
        </p:nvCxnSpPr>
        <p:spPr>
          <a:xfrm>
            <a:off x="1807590" y="2668883"/>
            <a:ext cx="5386200" cy="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4"/>
          <p:cNvCxnSpPr/>
          <p:nvPr/>
        </p:nvCxnSpPr>
        <p:spPr>
          <a:xfrm>
            <a:off x="4503475" y="2153600"/>
            <a:ext cx="0" cy="52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4"/>
          <p:cNvCxnSpPr/>
          <p:nvPr/>
        </p:nvCxnSpPr>
        <p:spPr>
          <a:xfrm>
            <a:off x="3961716" y="266784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4"/>
          <p:cNvCxnSpPr/>
          <p:nvPr/>
        </p:nvCxnSpPr>
        <p:spPr>
          <a:xfrm>
            <a:off x="2883004" y="266784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4"/>
          <p:cNvCxnSpPr/>
          <p:nvPr/>
        </p:nvCxnSpPr>
        <p:spPr>
          <a:xfrm>
            <a:off x="1804291" y="266784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4"/>
          <p:cNvCxnSpPr/>
          <p:nvPr/>
        </p:nvCxnSpPr>
        <p:spPr>
          <a:xfrm>
            <a:off x="5040428" y="266784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4"/>
          <p:cNvCxnSpPr/>
          <p:nvPr/>
        </p:nvCxnSpPr>
        <p:spPr>
          <a:xfrm>
            <a:off x="6119141" y="266784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7197853" y="266784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4"/>
          <p:cNvSpPr/>
          <p:nvPr/>
        </p:nvSpPr>
        <p:spPr>
          <a:xfrm>
            <a:off x="1403625" y="2997229"/>
            <a:ext cx="943200" cy="59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mouse</a:t>
            </a:r>
            <a:endParaRPr sz="13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4"/>
          <p:cNvSpPr/>
          <p:nvPr/>
        </p:nvSpPr>
        <p:spPr>
          <a:xfrm>
            <a:off x="2482337" y="2997229"/>
            <a:ext cx="943200" cy="59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teclado</a:t>
            </a:r>
            <a:endParaRPr sz="13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3561050" y="2997229"/>
            <a:ext cx="943200" cy="59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change</a:t>
            </a:r>
            <a:endParaRPr sz="13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4639762" y="2997229"/>
            <a:ext cx="943200" cy="59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input</a:t>
            </a:r>
            <a:endParaRPr sz="13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5718474" y="2997229"/>
            <a:ext cx="943200" cy="59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submit</a:t>
            </a:r>
            <a:endParaRPr sz="13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6797187" y="2997229"/>
            <a:ext cx="943200" cy="59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otros</a:t>
            </a:r>
            <a:endParaRPr sz="13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/>
          <p:nvPr/>
        </p:nvSpPr>
        <p:spPr>
          <a:xfrm>
            <a:off x="6633575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 txBox="1"/>
          <p:nvPr/>
        </p:nvSpPr>
        <p:spPr>
          <a:xfrm>
            <a:off x="501450" y="122301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del mouse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549525" y="2696788"/>
            <a:ext cx="4151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Se producen por la interacción del usuario con el mouse.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Entre ellos se destacarán los que se encuentran a continuación.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b="0" l="9548" r="18113" t="0"/>
          <a:stretch/>
        </p:blipFill>
        <p:spPr>
          <a:xfrm>
            <a:off x="5743100" y="1281475"/>
            <a:ext cx="1866775" cy="25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Eventos del mouse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4779850" y="1462100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864050" y="2689300"/>
            <a:ext cx="7410300" cy="190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45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45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s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onmousemove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s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215B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473350" y="1462100"/>
            <a:ext cx="4214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mousedown/mouseup: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oprime/suelta el botón del ratón sobre un elemento.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mouseover/mouseout: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El puntero del mouse se mueve sobre/sale del elemento.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4544700" y="1087975"/>
            <a:ext cx="4123800" cy="1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mousemove: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El movimiento del mouse sobre el elemento activa el evento.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click: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activa después de mousedown o mouseup sobre un elemento válido.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/>
        </p:nvSpPr>
        <p:spPr>
          <a:xfrm>
            <a:off x="3979050" y="1094625"/>
            <a:ext cx="428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Eventos del teclado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3979050" y="2488825"/>
            <a:ext cx="3791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Se producen por la interacción del usuario con el teclado.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Entre ellos se destacarán los que se encuentran a continuación.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26252" r="22682" t="0"/>
          <a:stretch/>
        </p:blipFill>
        <p:spPr>
          <a:xfrm>
            <a:off x="1055225" y="1316475"/>
            <a:ext cx="2168000" cy="25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00" y="1471400"/>
            <a:ext cx="4751198" cy="27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Eventos de teclado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917700" y="1471400"/>
            <a:ext cx="4751100" cy="27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onkeyup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onkeydown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5761750" y="2223250"/>
            <a:ext cx="2667300" cy="23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keydown: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Cuando se presiona.</a:t>
            </a:r>
            <a:endParaRPr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keyup: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Cuando se suelta una tecla.</a:t>
            </a:r>
            <a:endParaRPr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00" y="1471400"/>
            <a:ext cx="4751198" cy="27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Evento change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5903500" y="1509200"/>
            <a:ext cx="2166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El evento </a:t>
            </a:r>
            <a:r>
              <a:rPr b="1"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change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 se activa cuando se detecta un cambio en el valor del elemento.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Por ejemplo, mientras se escribe en un input de tipo texto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 hay evento change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pero cuando se pasa a otra sección de la aplicación entonces sí ocurre.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917700" y="1471400"/>
            <a:ext cx="4751100" cy="27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valor1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valor2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00" y="1471400"/>
            <a:ext cx="4751198" cy="27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Elemento input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5949025" y="2037900"/>
            <a:ext cx="2166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queremos ejecutar una función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cada vez que se tipea sobre el campo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conviene trabajar directamente con el evento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input.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917700" y="1471400"/>
            <a:ext cx="4751100" cy="285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‘input’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20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 =&gt;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input1.value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00" y="1471400"/>
            <a:ext cx="4751198" cy="27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Evento submit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5939925" y="1773875"/>
            <a:ext cx="2166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El evento </a:t>
            </a:r>
            <a:r>
              <a:rPr b="1"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submit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 se activa cuando el formulario es enviado.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Normalmente se utiliza para validar el formulario antes de ser enviado al servidor o bien para abortar el envío y procesarlo con JavaScript.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939500" y="1270075"/>
            <a:ext cx="4858800" cy="313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0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0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 Enviado</a:t>
            </a:r>
            <a:r>
              <a:rPr lang="es" sz="10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5" y="468275"/>
            <a:ext cx="2923973" cy="41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Otros eventos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Existen otros eventos que podemos utilizar.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son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eventos estándar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definidos en las especificaciones oficiales, mientras que otros son eventos usados internamente por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navegadores específicos.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50" y="472850"/>
            <a:ext cx="2983000" cy="41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Otros eventos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 forma de declararlos es similar a lo abordado en esta clase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lo que necesitamos aprender es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bajo qué condición se disparan los eventos que buscamos implementar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conocer más eventos se recomienda verificar la </a:t>
            </a:r>
            <a:r>
              <a:rPr lang="es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referencia de eventos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 la documentación.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N°8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" name="Google Shape;61;p17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" name="Google Shape;62;p17"/>
          <p:cNvSpPr txBox="1"/>
          <p:nvPr/>
        </p:nvSpPr>
        <p:spPr>
          <a:xfrm>
            <a:off x="465275" y="1788450"/>
            <a:ext cx="38346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DOM o Modelo de Objetos del Documento: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lo que permite interactuar a JS con los diferentes elementos HTML de una web, como también poder operar sobre ellos y modificarlos.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" name="Google Shape;63;p17"/>
          <p:cNvSpPr txBox="1"/>
          <p:nvPr/>
        </p:nvSpPr>
        <p:spPr>
          <a:xfrm>
            <a:off x="4519500" y="1788450"/>
            <a:ext cx="38346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JavaScript Object Notation (JSON)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es un formato basado en texto plano, para representar datos estructurados en la sintaxis de objetos de JavaScript. Es comúnmente utilizado para transmitir datos en aplicaciones web.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 del evento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 del evento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algunos casos, necesitamos obtener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información contextual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del evento para poder realizar acciones. 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ejemplo, ante el evento submit necesitamos prevenir el comportamiento por defecto para operar correctamente.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Para esto existe en JavaScript el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objeto event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 del evento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473350" y="20638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todos los navegadores modernos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se crea de forma automática un parámetro que se pasa a la función manejadora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, por lo que no es necesario incluirlo en la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llamada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4527575" y="2063850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Ese parámetro puede o no usarse en el handler,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pero siempre estará disponible en la llamada.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/>
        </p:nvSpPr>
        <p:spPr>
          <a:xfrm>
            <a:off x="5607525" y="1514850"/>
            <a:ext cx="33705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del formulario usando event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47"/>
          <p:cNvSpPr txBox="1"/>
          <p:nvPr/>
        </p:nvSpPr>
        <p:spPr>
          <a:xfrm>
            <a:off x="0" y="0"/>
            <a:ext cx="5298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05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0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//Cancelamos el comportamiento del evento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0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elemento desde el cual se disparó el evento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formulario 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0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primero hijo &lt;input type="text"&gt;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segundo hijo &lt;input type="number"&gt; 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 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/>
        </p:nvSpPr>
        <p:spPr>
          <a:xfrm>
            <a:off x="1461300" y="62922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¡Vamos a practicar lo visto!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587" y="1789300"/>
            <a:ext cx="4124826" cy="23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49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353" name="Google Shape;353;p4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4" name="Google Shape;354;p4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49"/>
          <p:cNvSpPr txBox="1"/>
          <p:nvPr/>
        </p:nvSpPr>
        <p:spPr>
          <a:xfrm>
            <a:off x="1461300" y="1836688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#CoderAlert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475500" y="2767775"/>
            <a:ext cx="819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Encontrarás en la </a:t>
            </a:r>
            <a:r>
              <a:rPr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Guía de Actividades</a:t>
            </a:r>
            <a:r>
              <a:rPr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 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 curso un ejercicio para aplicar todo lo aprendido hoy sobre</a:t>
            </a:r>
            <a:r>
              <a:rPr lang="es" sz="2000">
                <a:solidFill>
                  <a:schemeClr val="lt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Eventos 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tu Proyecto. ¡Será fundamental al momento de realizar tu primera pre entrega en clase Nº</a:t>
            </a:r>
            <a:r>
              <a:rPr lang="es" sz="2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13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/>
        </p:nvSpPr>
        <p:spPr>
          <a:xfrm>
            <a:off x="540125" y="926475"/>
            <a:ext cx="70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Interactuar con HTML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2" name="Google Shape;3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0"/>
          <p:cNvSpPr txBox="1"/>
          <p:nvPr/>
        </p:nvSpPr>
        <p:spPr>
          <a:xfrm>
            <a:off x="457725" y="1832875"/>
            <a:ext cx="78711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Traslada al proyecto integrador el concepto de objetos, visto en la clase de hoy. En función del tipo de simulador que hayas elegido, deberás: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elementos manipulando el DOM a partir de la informaciòn de tus objetos.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Modificar etiquetas existentes en función del resultado de operaciones.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Página HTML y  código fuente en JavaScript.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Podrás encontrar un ejemplo en la carpeta de clase.</a:t>
            </a:r>
            <a:endParaRPr sz="11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50"/>
          <p:cNvSpPr txBox="1"/>
          <p:nvPr/>
        </p:nvSpPr>
        <p:spPr>
          <a:xfrm>
            <a:off x="930550" y="4682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50"/>
          <p:cNvSpPr/>
          <p:nvPr/>
        </p:nvSpPr>
        <p:spPr>
          <a:xfrm>
            <a:off x="580075" y="503075"/>
            <a:ext cx="2175300" cy="365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Nº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66" name="Google Shape;366;p50"/>
          <p:cNvGrpSpPr/>
          <p:nvPr/>
        </p:nvGrpSpPr>
        <p:grpSpPr>
          <a:xfrm>
            <a:off x="7964356" y="266054"/>
            <a:ext cx="702103" cy="660429"/>
            <a:chOff x="3137108" y="2467173"/>
            <a:chExt cx="738900" cy="738900"/>
          </a:xfrm>
        </p:grpSpPr>
        <p:sp>
          <p:nvSpPr>
            <p:cNvPr id="367" name="Google Shape;367;p50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8" name="Google Shape;368;p50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/>
        </p:nvSpPr>
        <p:spPr>
          <a:xfrm>
            <a:off x="580075" y="868475"/>
            <a:ext cx="70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Interactuar con HTML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 txBox="1"/>
          <p:nvPr/>
        </p:nvSpPr>
        <p:spPr>
          <a:xfrm>
            <a:off x="636450" y="1585500"/>
            <a:ext cx="81336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Archivo HTML y Archivo JS, referenciado en el HTML por etiqueta &lt;script src="js/miarchivo.js"&gt;&lt;/script&gt;, que incluya la definición de un algoritmo en JavaScript que opere sobre el DOM, modificando, agregando o eliminado elementos.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Generalmente, identificamos a un único elemento del DOM con el atributo id y a un conjunto asociado por class.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crear elementos HTML en función del listado de nuestros objetos identificados en la clase 6.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Establecer un mensaje de bienvenida aleatorio usando un array de mensajes.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Capturar una o màs entradas por promp() y mostrarlas en el HTML, modificando el DOM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1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Podrás encontrar un ejemplo en la carpeta de clase.</a:t>
            </a:r>
            <a:endParaRPr sz="11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51"/>
          <p:cNvSpPr txBox="1"/>
          <p:nvPr/>
        </p:nvSpPr>
        <p:spPr>
          <a:xfrm>
            <a:off x="930550" y="4682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51"/>
          <p:cNvSpPr/>
          <p:nvPr/>
        </p:nvSpPr>
        <p:spPr>
          <a:xfrm>
            <a:off x="580075" y="503075"/>
            <a:ext cx="2175300" cy="365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Nº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78" name="Google Shape;378;p51"/>
          <p:cNvGrpSpPr/>
          <p:nvPr/>
        </p:nvGrpSpPr>
        <p:grpSpPr>
          <a:xfrm>
            <a:off x="7964356" y="266054"/>
            <a:ext cx="702103" cy="660429"/>
            <a:chOff x="3137108" y="2467173"/>
            <a:chExt cx="738900" cy="738900"/>
          </a:xfrm>
        </p:grpSpPr>
        <p:sp>
          <p:nvSpPr>
            <p:cNvPr id="379" name="Google Shape;379;p51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0" name="Google Shape;380;p51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53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391" name="Google Shape;391;p5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2" name="Google Shape;392;p53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p5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473350" y="1626100"/>
            <a:ext cx="77175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¿Te gustaría comprobar tus conocimientos de la clase?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Acceder a la carpeta “Quizzes” de la camada. 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Ingresar al formulario de la clase.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Pulsar el botón “Invitar”. 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Copiar el enlace.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Compartir el enlace a los alumnos a través del chat.</a:t>
            </a:r>
            <a:endParaRPr sz="24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473350" y="2099125"/>
            <a:ext cx="7169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Te compartimos a través del chat de Zoom</a:t>
            </a:r>
            <a:endParaRPr sz="2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el enlace a un breve quiz de tarea.</a:t>
            </a:r>
            <a:endParaRPr sz="2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</a:t>
            </a: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4935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/>
        </p:nvSpPr>
        <p:spPr>
          <a:xfrm>
            <a:off x="2690549" y="1399825"/>
            <a:ext cx="4569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qué son los eventos y para qué sirven.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" name="Google Shape;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269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/>
        </p:nvSpPr>
        <p:spPr>
          <a:xfrm>
            <a:off x="2690561" y="20029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cuáles son las tres opciones para definir eventos.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7381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/>
        </p:nvSpPr>
        <p:spPr>
          <a:xfrm>
            <a:off x="2690550" y="260325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cómo escuchar un evento sobre el DOM.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332665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2690550" y="323840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los eventos más comunes.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7" name="Google Shape;77;p18"/>
          <p:cNvCxnSpPr>
            <a:stCxn id="69" idx="2"/>
            <a:endCxn id="71" idx="0"/>
          </p:cNvCxnSpPr>
          <p:nvPr/>
        </p:nvCxnSpPr>
        <p:spPr>
          <a:xfrm flipH="1" rot="-5400000">
            <a:off x="2052975" y="19084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" name="Google Shape;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9151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/>
        </p:nvSpPr>
        <p:spPr>
          <a:xfrm>
            <a:off x="2690550" y="38066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cómo escuchar un evento sobre el DOM.</a:t>
            </a:r>
            <a:endParaRPr/>
          </a:p>
        </p:txBody>
      </p:sp>
      <p:cxnSp>
        <p:nvCxnSpPr>
          <p:cNvPr id="80" name="Google Shape;80;p18"/>
          <p:cNvCxnSpPr/>
          <p:nvPr/>
        </p:nvCxnSpPr>
        <p:spPr>
          <a:xfrm flipH="1" rot="-5400000">
            <a:off x="2052375" y="2519662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8"/>
          <p:cNvCxnSpPr/>
          <p:nvPr/>
        </p:nvCxnSpPr>
        <p:spPr>
          <a:xfrm flipH="1" rot="-5400000">
            <a:off x="2052975" y="3153112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8"/>
          <p:cNvCxnSpPr/>
          <p:nvPr/>
        </p:nvCxnSpPr>
        <p:spPr>
          <a:xfrm flipH="1" rot="-5400000">
            <a:off x="2052975" y="374158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1" name="Google Shape;401;p54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402" name="Google Shape;402;p54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03" name="Google Shape;403;p54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5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457350" y="1725800"/>
            <a:ext cx="38346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Ejemplos interactivos: Eventos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Introducción a eventos del navegador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Acciones predeterminadas del navegador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Eventos change, input, cut, copy, paste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 </a:t>
            </a:r>
            <a:endParaRPr sz="1350" u="sng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Formularios: evento y método submit</a:t>
            </a:r>
            <a:b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54"/>
          <p:cNvSpPr txBox="1"/>
          <p:nvPr/>
        </p:nvSpPr>
        <p:spPr>
          <a:xfrm>
            <a:off x="4546475" y="1779925"/>
            <a:ext cx="38346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Documentación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9"/>
              </a:rPr>
              <a:t>Documentación Eventos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10"/>
              </a:rPr>
              <a:t> 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11"/>
              </a:rPr>
              <a:t>Referencia de Eventos </a:t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3" name="Google Shape;413;p55"/>
          <p:cNvSpPr txBox="1"/>
          <p:nvPr/>
        </p:nvSpPr>
        <p:spPr>
          <a:xfrm>
            <a:off x="2109143" y="2502363"/>
            <a:ext cx="4925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Eventos: qué son y para qué sirven.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 eventos.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Parámetro del evento y eventos más comunes.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Información del evento.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588525" y="2882055"/>
            <a:ext cx="1399200" cy="580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Eventos más comunes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19"/>
          <p:cNvSpPr/>
          <p:nvPr/>
        </p:nvSpPr>
        <p:spPr>
          <a:xfrm>
            <a:off x="4310631" y="1227039"/>
            <a:ext cx="1596900" cy="580200"/>
          </a:xfrm>
          <a:prstGeom prst="rect">
            <a:avLst/>
          </a:prstGeom>
          <a:solidFill>
            <a:srgbClr val="393B43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eventos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588525" y="1227034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Eventos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588525" y="3740172"/>
            <a:ext cx="1399200" cy="580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Información de los eventos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3" name="Google Shape;93;p19"/>
          <p:cNvCxnSpPr>
            <a:stCxn id="89" idx="2"/>
            <a:endCxn id="92" idx="0"/>
          </p:cNvCxnSpPr>
          <p:nvPr/>
        </p:nvCxnSpPr>
        <p:spPr>
          <a:xfrm>
            <a:off x="1288125" y="3462255"/>
            <a:ext cx="0" cy="27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4" name="Google Shape;94;p19"/>
          <p:cNvCxnSpPr>
            <a:stCxn id="89" idx="0"/>
            <a:endCxn id="91" idx="2"/>
          </p:cNvCxnSpPr>
          <p:nvPr/>
        </p:nvCxnSpPr>
        <p:spPr>
          <a:xfrm rot="10800000">
            <a:off x="1288125" y="1807155"/>
            <a:ext cx="0" cy="1074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" name="Google Shape;95;p19"/>
          <p:cNvSpPr/>
          <p:nvPr/>
        </p:nvSpPr>
        <p:spPr>
          <a:xfrm>
            <a:off x="4310631" y="520325"/>
            <a:ext cx="1596900" cy="580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¿Qué es y cómo funciona?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6" name="Google Shape;96;p19"/>
          <p:cNvCxnSpPr>
            <a:stCxn id="91" idx="3"/>
            <a:endCxn id="95" idx="1"/>
          </p:cNvCxnSpPr>
          <p:nvPr/>
        </p:nvCxnSpPr>
        <p:spPr>
          <a:xfrm flipH="1" rot="10800000">
            <a:off x="1987725" y="810334"/>
            <a:ext cx="2322900" cy="7068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" name="Google Shape;97;p19"/>
          <p:cNvCxnSpPr>
            <a:stCxn id="91" idx="3"/>
            <a:endCxn id="90" idx="1"/>
          </p:cNvCxnSpPr>
          <p:nvPr/>
        </p:nvCxnSpPr>
        <p:spPr>
          <a:xfrm>
            <a:off x="1987725" y="1517134"/>
            <a:ext cx="23229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" name="Google Shape;98;p19"/>
          <p:cNvCxnSpPr/>
          <p:nvPr/>
        </p:nvCxnSpPr>
        <p:spPr>
          <a:xfrm flipH="1" rot="10800000">
            <a:off x="7863450" y="5512650"/>
            <a:ext cx="4805100" cy="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" name="Google Shape;99;p19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6576275" y="1360675"/>
            <a:ext cx="876000" cy="2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Opción 2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6576226" y="879425"/>
            <a:ext cx="876000" cy="2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Opción 1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19"/>
          <p:cNvCxnSpPr>
            <a:endCxn id="101" idx="1"/>
          </p:cNvCxnSpPr>
          <p:nvPr/>
        </p:nvCxnSpPr>
        <p:spPr>
          <a:xfrm flipH="1" rot="10800000">
            <a:off x="5907526" y="1018175"/>
            <a:ext cx="6687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3" name="Google Shape;103;p19"/>
          <p:cNvSpPr/>
          <p:nvPr/>
        </p:nvSpPr>
        <p:spPr>
          <a:xfrm>
            <a:off x="6576225" y="1841925"/>
            <a:ext cx="876000" cy="4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Helvetica Neue"/>
                <a:ea typeface="Helvetica Neue"/>
                <a:cs typeface="Helvetica Neue"/>
                <a:sym typeface="Helvetica Neue"/>
              </a:rPr>
              <a:t>Opción 3 - Sintaxis</a:t>
            </a:r>
            <a:endParaRPr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4" name="Google Shape;104;p19"/>
          <p:cNvCxnSpPr/>
          <p:nvPr/>
        </p:nvCxnSpPr>
        <p:spPr>
          <a:xfrm>
            <a:off x="5907725" y="1499375"/>
            <a:ext cx="668400" cy="57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6235025" y="1495075"/>
            <a:ext cx="341100" cy="8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6" name="Google Shape;106;p19"/>
          <p:cNvSpPr/>
          <p:nvPr/>
        </p:nvSpPr>
        <p:spPr>
          <a:xfrm>
            <a:off x="3183500" y="3943888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submit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3183500" y="4310788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otros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>
            <a:endCxn id="107" idx="1"/>
          </p:cNvCxnSpPr>
          <p:nvPr/>
        </p:nvCxnSpPr>
        <p:spPr>
          <a:xfrm flipH="1" rot="-5400000">
            <a:off x="2155850" y="3423538"/>
            <a:ext cx="1313700" cy="7416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2441850" y="3137637"/>
            <a:ext cx="736800" cy="25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0" name="Google Shape;110;p19"/>
          <p:cNvSpPr/>
          <p:nvPr/>
        </p:nvSpPr>
        <p:spPr>
          <a:xfrm>
            <a:off x="3183350" y="3234138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change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>
            <a:off x="2442900" y="3137637"/>
            <a:ext cx="736800" cy="25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2" name="Google Shape;112;p19"/>
          <p:cNvCxnSpPr/>
          <p:nvPr/>
        </p:nvCxnSpPr>
        <p:spPr>
          <a:xfrm flipH="1" rot="10800000">
            <a:off x="2441850" y="3029937"/>
            <a:ext cx="734700" cy="10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3" name="Google Shape;113;p19"/>
          <p:cNvSpPr/>
          <p:nvPr/>
        </p:nvSpPr>
        <p:spPr>
          <a:xfrm flipH="1">
            <a:off x="3183350" y="2867238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teclado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 flipH="1" rot="10800000">
            <a:off x="2442900" y="3029937"/>
            <a:ext cx="736500" cy="10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5" name="Google Shape;115;p19"/>
          <p:cNvSpPr/>
          <p:nvPr/>
        </p:nvSpPr>
        <p:spPr>
          <a:xfrm>
            <a:off x="3183350" y="3589013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input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9"/>
          <p:cNvSpPr/>
          <p:nvPr/>
        </p:nvSpPr>
        <p:spPr>
          <a:xfrm flipH="1">
            <a:off x="3183200" y="2498063"/>
            <a:ext cx="7329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mouse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" name="Google Shape;117;p19"/>
          <p:cNvCxnSpPr>
            <a:endCxn id="116" idx="3"/>
          </p:cNvCxnSpPr>
          <p:nvPr/>
        </p:nvCxnSpPr>
        <p:spPr>
          <a:xfrm flipH="1" rot="10800000">
            <a:off x="2441900" y="2638463"/>
            <a:ext cx="741300" cy="49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8" name="Google Shape;118;p19"/>
          <p:cNvCxnSpPr>
            <a:endCxn id="115" idx="1"/>
          </p:cNvCxnSpPr>
          <p:nvPr/>
        </p:nvCxnSpPr>
        <p:spPr>
          <a:xfrm>
            <a:off x="2441750" y="3137513"/>
            <a:ext cx="741600" cy="59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" name="Google Shape;119;p19"/>
          <p:cNvCxnSpPr>
            <a:endCxn id="106" idx="1"/>
          </p:cNvCxnSpPr>
          <p:nvPr/>
        </p:nvCxnSpPr>
        <p:spPr>
          <a:xfrm flipH="1" rot="-5400000">
            <a:off x="2533400" y="3434188"/>
            <a:ext cx="938700" cy="3615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0" name="Google Shape;120;p19"/>
          <p:cNvCxnSpPr/>
          <p:nvPr/>
        </p:nvCxnSpPr>
        <p:spPr>
          <a:xfrm>
            <a:off x="1987725" y="3134600"/>
            <a:ext cx="525600" cy="0"/>
          </a:xfrm>
          <a:prstGeom prst="straightConnector1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¡Vamos a la clase!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87" y="1551275"/>
            <a:ext cx="5102625" cy="27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Eventos en JS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5" y="468275"/>
            <a:ext cx="2923973" cy="41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1219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un evento?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649500" y="22116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eventos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son la manera que tenemos en Javascript de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controlar las acciones de los usuarios, y definir un comportamiento de la página o aplicación cuando se produzcan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 Javascript es posible definir qué sucede cuando se produce un evento, por ejemplo, cuando se realiza un clic en cierto elemento o se inserta un texto en un determinado campo.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00" y="451750"/>
            <a:ext cx="2923975" cy="413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funciona?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JavaScript permite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asignar una función a cada uno de los eventos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Reciben el nombre de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event handlers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manejadores de eventos.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Así, ante cada evento, JavaScript asigna y ejecuta la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función asociada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al 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125" y="1936837"/>
            <a:ext cx="2444250" cy="1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